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3" r:id="rId1"/>
  </p:sldMasterIdLst>
  <p:sldIdLst>
    <p:sldId id="277" r:id="rId2"/>
    <p:sldId id="256" r:id="rId3"/>
    <p:sldId id="257" r:id="rId4"/>
    <p:sldId id="269" r:id="rId5"/>
    <p:sldId id="259" r:id="rId6"/>
    <p:sldId id="260" r:id="rId7"/>
    <p:sldId id="278" r:id="rId8"/>
    <p:sldId id="323" r:id="rId9"/>
    <p:sldId id="262" r:id="rId10"/>
    <p:sldId id="281" r:id="rId11"/>
    <p:sldId id="283" r:id="rId12"/>
    <p:sldId id="282" r:id="rId13"/>
    <p:sldId id="284" r:id="rId14"/>
    <p:sldId id="286" r:id="rId15"/>
    <p:sldId id="287" r:id="rId16"/>
    <p:sldId id="288" r:id="rId17"/>
    <p:sldId id="289" r:id="rId18"/>
    <p:sldId id="290" r:id="rId19"/>
    <p:sldId id="303" r:id="rId20"/>
    <p:sldId id="298" r:id="rId21"/>
    <p:sldId id="299" r:id="rId22"/>
    <p:sldId id="304" r:id="rId23"/>
    <p:sldId id="305" r:id="rId24"/>
    <p:sldId id="294" r:id="rId25"/>
    <p:sldId id="295" r:id="rId26"/>
    <p:sldId id="296" r:id="rId27"/>
    <p:sldId id="297" r:id="rId28"/>
    <p:sldId id="300" r:id="rId29"/>
    <p:sldId id="301" r:id="rId30"/>
    <p:sldId id="306" r:id="rId31"/>
    <p:sldId id="307" r:id="rId32"/>
    <p:sldId id="308" r:id="rId33"/>
    <p:sldId id="309" r:id="rId34"/>
    <p:sldId id="302" r:id="rId35"/>
    <p:sldId id="310" r:id="rId36"/>
    <p:sldId id="319" r:id="rId37"/>
    <p:sldId id="320" r:id="rId38"/>
    <p:sldId id="311" r:id="rId39"/>
    <p:sldId id="312" r:id="rId40"/>
    <p:sldId id="313" r:id="rId41"/>
    <p:sldId id="314" r:id="rId42"/>
    <p:sldId id="315" r:id="rId43"/>
    <p:sldId id="316" r:id="rId44"/>
    <p:sldId id="317" r:id="rId45"/>
    <p:sldId id="318" r:id="rId46"/>
    <p:sldId id="321" r:id="rId47"/>
    <p:sldId id="322" r:id="rId48"/>
    <p:sldId id="324" r:id="rId49"/>
    <p:sldId id="325" r:id="rId50"/>
    <p:sldId id="326" r:id="rId51"/>
    <p:sldId id="329" r:id="rId52"/>
    <p:sldId id="327" r:id="rId53"/>
    <p:sldId id="275" r:id="rId54"/>
    <p:sldId id="276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A3312-DDBE-4A07-BF93-143E372048C1}" type="datetimeFigureOut">
              <a:rPr lang="pt-PT" smtClean="0"/>
              <a:t>17/05/2022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9537-5BB8-4BCC-A9D5-C0588C7BB7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5099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A3312-DDBE-4A07-BF93-143E372048C1}" type="datetimeFigureOut">
              <a:rPr lang="pt-PT" smtClean="0"/>
              <a:t>17/05/2022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9537-5BB8-4BCC-A9D5-C0588C7BB7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8017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A3312-DDBE-4A07-BF93-143E372048C1}" type="datetimeFigureOut">
              <a:rPr lang="pt-PT" smtClean="0"/>
              <a:t>17/05/2022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9537-5BB8-4BCC-A9D5-C0588C7BB7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2181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A3312-DDBE-4A07-BF93-143E372048C1}" type="datetimeFigureOut">
              <a:rPr lang="pt-PT" smtClean="0"/>
              <a:t>17/05/2022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9537-5BB8-4BCC-A9D5-C0588C7BB7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87072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A3312-DDBE-4A07-BF93-143E372048C1}" type="datetimeFigureOut">
              <a:rPr lang="pt-PT" smtClean="0"/>
              <a:t>17/05/2022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9537-5BB8-4BCC-A9D5-C0588C7BB7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8844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A3312-DDBE-4A07-BF93-143E372048C1}" type="datetimeFigureOut">
              <a:rPr lang="pt-PT" smtClean="0"/>
              <a:t>17/05/2022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9537-5BB8-4BCC-A9D5-C0588C7BB7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05536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A3312-DDBE-4A07-BF93-143E372048C1}" type="datetimeFigureOut">
              <a:rPr lang="pt-PT" smtClean="0"/>
              <a:t>17/05/2022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9537-5BB8-4BCC-A9D5-C0588C7BB7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9424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A3312-DDBE-4A07-BF93-143E372048C1}" type="datetimeFigureOut">
              <a:rPr lang="pt-PT" smtClean="0"/>
              <a:t>17/05/2022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9537-5BB8-4BCC-A9D5-C0588C7BB7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7458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A3312-DDBE-4A07-BF93-143E372048C1}" type="datetimeFigureOut">
              <a:rPr lang="pt-PT" smtClean="0"/>
              <a:t>17/05/2022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9537-5BB8-4BCC-A9D5-C0588C7BB7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3950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A3312-DDBE-4A07-BF93-143E372048C1}" type="datetimeFigureOut">
              <a:rPr lang="pt-PT" smtClean="0"/>
              <a:t>17/05/2022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9537-5BB8-4BCC-A9D5-C0588C7BB7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23561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A3312-DDBE-4A07-BF93-143E372048C1}" type="datetimeFigureOut">
              <a:rPr lang="pt-PT" smtClean="0"/>
              <a:t>17/05/2022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9537-5BB8-4BCC-A9D5-C0588C7BB7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0857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A3312-DDBE-4A07-BF93-143E372048C1}" type="datetimeFigureOut">
              <a:rPr lang="pt-PT" smtClean="0"/>
              <a:t>17/05/2022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19537-5BB8-4BCC-A9D5-C0588C7BB7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531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s://www.erasmusoutdoorlearn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4635117-648D-405D-8A48-656F84FDE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pt-PT" sz="4400" b="1" dirty="0"/>
          </a:p>
          <a:p>
            <a:endParaRPr lang="pt-PT" sz="4400" b="1" dirty="0"/>
          </a:p>
          <a:p>
            <a:pPr marL="0" indent="0">
              <a:buNone/>
            </a:pPr>
            <a:r>
              <a:rPr lang="pt-PT" sz="4400" b="1" dirty="0"/>
              <a:t>Os Jovens e a Europa</a:t>
            </a:r>
          </a:p>
          <a:p>
            <a:endParaRPr lang="pt-PT" sz="4400" b="1" dirty="0"/>
          </a:p>
          <a:p>
            <a:endParaRPr lang="pt-PT" sz="4400" b="1" dirty="0"/>
          </a:p>
          <a:p>
            <a:pPr marL="0" indent="0">
              <a:buNone/>
            </a:pPr>
            <a:r>
              <a:rPr lang="pt-PT" sz="2400" dirty="0">
                <a:latin typeface="Verdana" panose="020B0604030504040204" pitchFamily="34" charset="0"/>
                <a:ea typeface="Verdana" panose="020B0604030504040204" pitchFamily="34" charset="0"/>
              </a:rPr>
              <a:t>  Moure, 18 de maio de 2022</a:t>
            </a:r>
          </a:p>
          <a:p>
            <a:pPr marL="0" indent="0">
              <a:buNone/>
            </a:pPr>
            <a:r>
              <a:rPr lang="pt-PT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pt-PT" sz="4400" b="1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C680F84-EC06-447E-9EF5-800E13B2F2D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144" y="775226"/>
            <a:ext cx="923573" cy="1489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ACC0A9F-BCB9-4B1F-ADCD-B5082E4C1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2059" y="5737510"/>
            <a:ext cx="2394797" cy="48873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88B3033-EA1A-4E19-B666-1592C8C66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217" y="481121"/>
            <a:ext cx="1819275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205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B6BBF149-A9CD-4510-8CB4-75230833A984}"/>
              </a:ext>
            </a:extLst>
          </p:cNvPr>
          <p:cNvSpPr txBox="1"/>
          <p:nvPr/>
        </p:nvSpPr>
        <p:spPr>
          <a:xfrm>
            <a:off x="662608" y="3425687"/>
            <a:ext cx="1118483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000" dirty="0">
                <a:latin typeface="Verdana" panose="020B0604030504040204" pitchFamily="34" charset="0"/>
                <a:ea typeface="Verdana" panose="020B0604030504040204" pitchFamily="34" charset="0"/>
              </a:rPr>
              <a:t>“</a:t>
            </a:r>
            <a:r>
              <a:rPr lang="pt-PT" sz="6000" dirty="0" err="1">
                <a:latin typeface="Verdana" panose="020B0604030504040204" pitchFamily="34" charset="0"/>
                <a:ea typeface="Verdana" panose="020B0604030504040204" pitchFamily="34" charset="0"/>
              </a:rPr>
              <a:t>Let´s</a:t>
            </a:r>
            <a:r>
              <a:rPr lang="pt-PT"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PT" sz="6000" dirty="0" err="1">
                <a:latin typeface="Verdana" panose="020B0604030504040204" pitchFamily="34" charset="0"/>
                <a:ea typeface="Verdana" panose="020B0604030504040204" pitchFamily="34" charset="0"/>
              </a:rPr>
              <a:t>go</a:t>
            </a:r>
            <a:r>
              <a:rPr lang="pt-PT" sz="6000" dirty="0">
                <a:latin typeface="Verdana" panose="020B0604030504040204" pitchFamily="34" charset="0"/>
                <a:ea typeface="Verdana" panose="020B0604030504040204" pitchFamily="34" charset="0"/>
              </a:rPr>
              <a:t> to </a:t>
            </a:r>
            <a:r>
              <a:rPr lang="pt-PT" sz="6000" dirty="0" err="1">
                <a:latin typeface="Verdana" panose="020B0604030504040204" pitchFamily="34" charset="0"/>
                <a:ea typeface="Verdana" panose="020B0604030504040204" pitchFamily="34" charset="0"/>
              </a:rPr>
              <a:t>learn</a:t>
            </a:r>
            <a:r>
              <a:rPr lang="pt-PT"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PT" sz="6000" dirty="0" err="1">
                <a:latin typeface="Verdana" panose="020B0604030504040204" pitchFamily="34" charset="0"/>
                <a:ea typeface="Verdana" panose="020B0604030504040204" pitchFamily="34" charset="0"/>
              </a:rPr>
              <a:t>outside</a:t>
            </a:r>
            <a:r>
              <a:rPr lang="pt-PT" sz="6000" dirty="0">
                <a:latin typeface="Verdana" panose="020B0604030504040204" pitchFamily="34" charset="0"/>
                <a:ea typeface="Verdana" panose="020B0604030504040204" pitchFamily="34" charset="0"/>
              </a:rPr>
              <a:t> !”</a:t>
            </a:r>
          </a:p>
          <a:p>
            <a:pPr algn="ctr"/>
            <a:endParaRPr lang="pt-P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pt-PT" sz="2400" dirty="0">
                <a:latin typeface="Verdana" panose="020B0604030504040204" pitchFamily="34" charset="0"/>
                <a:ea typeface="Verdana" panose="020B0604030504040204" pitchFamily="34" charset="0"/>
              </a:rPr>
              <a:t>2019/2022</a:t>
            </a:r>
          </a:p>
          <a:p>
            <a:endParaRPr lang="pt-PT" sz="3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pt-PT" sz="2400" dirty="0">
                <a:latin typeface="Verdana" panose="020B0604030504040204" pitchFamily="34" charset="0"/>
                <a:ea typeface="Verdana" panose="020B0604030504040204" pitchFamily="34" charset="0"/>
              </a:rPr>
              <a:t>Coordenadora: Sara Borges</a:t>
            </a:r>
          </a:p>
          <a:p>
            <a:endParaRPr lang="pt-PT" sz="3200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pic>
        <p:nvPicPr>
          <p:cNvPr id="1028" name="Picture 4" descr="Erasmus + | Universidade NOVA de Lisboa">
            <a:extLst>
              <a:ext uri="{FF2B5EF4-FFF2-40B4-BE49-F238E27FC236}">
                <a16:creationId xmlns:a16="http://schemas.microsoft.com/office/drawing/2014/main" id="{DF694676-AC5C-4C54-BCE2-C7281744D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514" y="437322"/>
            <a:ext cx="5433391" cy="298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954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10EA5EDB-6265-4CF6-94CD-D56DCF3CA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>
                <a:latin typeface="Verdana" panose="020B0604030504040204" pitchFamily="34" charset="0"/>
                <a:ea typeface="Verdana" panose="020B0604030504040204" pitchFamily="34" charset="0"/>
              </a:rPr>
              <a:t>Países parceiros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41A92D9-B253-4CA9-A01D-DC6B998CCF5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93495" y="1825625"/>
            <a:ext cx="3471009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Marcador de Posição de Conteúdo 14">
            <a:extLst>
              <a:ext uri="{FF2B5EF4-FFF2-40B4-BE49-F238E27FC236}">
                <a16:creationId xmlns:a16="http://schemas.microsoft.com/office/drawing/2014/main" id="{7063D571-854E-41BC-B208-BBA8294E661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PT" sz="3200" dirty="0">
                <a:latin typeface="Verdana" panose="020B0604030504040204" pitchFamily="34" charset="0"/>
                <a:ea typeface="Verdana" panose="020B0604030504040204" pitchFamily="34" charset="0"/>
              </a:rPr>
              <a:t>Lituânia</a:t>
            </a:r>
          </a:p>
          <a:p>
            <a:r>
              <a:rPr lang="pt-PT" sz="3200" dirty="0">
                <a:latin typeface="Verdana" panose="020B0604030504040204" pitchFamily="34" charset="0"/>
                <a:ea typeface="Verdana" panose="020B0604030504040204" pitchFamily="34" charset="0"/>
              </a:rPr>
              <a:t>Turquia</a:t>
            </a:r>
          </a:p>
          <a:p>
            <a:r>
              <a:rPr lang="pt-PT" sz="3200" dirty="0">
                <a:latin typeface="Verdana" panose="020B0604030504040204" pitchFamily="34" charset="0"/>
                <a:ea typeface="Verdana" panose="020B0604030504040204" pitchFamily="34" charset="0"/>
              </a:rPr>
              <a:t>Eslováquia</a:t>
            </a:r>
          </a:p>
          <a:p>
            <a:r>
              <a:rPr lang="pt-PT" sz="3200" dirty="0">
                <a:latin typeface="Verdana" panose="020B0604030504040204" pitchFamily="34" charset="0"/>
                <a:ea typeface="Verdana" panose="020B0604030504040204" pitchFamily="34" charset="0"/>
              </a:rPr>
              <a:t>Portugal</a:t>
            </a:r>
          </a:p>
          <a:p>
            <a:r>
              <a:rPr lang="pt-PT" sz="3200" dirty="0">
                <a:latin typeface="Verdana" panose="020B0604030504040204" pitchFamily="34" charset="0"/>
                <a:ea typeface="Verdana" panose="020B0604030504040204" pitchFamily="34" charset="0"/>
              </a:rPr>
              <a:t>Grécia</a:t>
            </a:r>
          </a:p>
          <a:p>
            <a:r>
              <a:rPr lang="pt-PT" sz="3200" dirty="0">
                <a:latin typeface="Verdana" panose="020B0604030504040204" pitchFamily="34" charset="0"/>
                <a:ea typeface="Verdana" panose="020B0604030504040204" pitchFamily="34" charset="0"/>
              </a:rPr>
              <a:t>Roménia</a:t>
            </a:r>
          </a:p>
          <a:p>
            <a:endParaRPr lang="pt-PT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55485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CE04DE3F-2AA8-4A15-B7EA-7B6B56B69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5" y="808383"/>
            <a:ext cx="11343860" cy="5368580"/>
          </a:xfrm>
        </p:spPr>
        <p:txBody>
          <a:bodyPr>
            <a:normAutofit lnSpcReduction="10000"/>
          </a:bodyPr>
          <a:lstStyle/>
          <a:p>
            <a:pPr algn="just"/>
            <a:endParaRPr lang="pt-PT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pt-PT" sz="3200" dirty="0">
                <a:latin typeface="Verdana" panose="020B0604030504040204" pitchFamily="34" charset="0"/>
                <a:ea typeface="Verdana" panose="020B0604030504040204" pitchFamily="34" charset="0"/>
              </a:rPr>
              <a:t>Lituânia país coordenador</a:t>
            </a:r>
            <a:r>
              <a:rPr lang="pt-PT" sz="3200" dirty="0"/>
              <a:t>; </a:t>
            </a:r>
          </a:p>
          <a:p>
            <a:endParaRPr lang="pt-PT" sz="3200" dirty="0"/>
          </a:p>
          <a:p>
            <a:r>
              <a:rPr lang="pt-PT" sz="3200" dirty="0">
                <a:latin typeface="Verdana" panose="020B0604030504040204" pitchFamily="34" charset="0"/>
                <a:ea typeface="Verdana" panose="020B0604030504040204" pitchFamily="34" charset="0"/>
              </a:rPr>
              <a:t>Dirige-se a alunos  dos 11 aos 15 anos; </a:t>
            </a:r>
          </a:p>
          <a:p>
            <a:pPr marL="0" indent="0">
              <a:buNone/>
            </a:pPr>
            <a:endParaRPr lang="pt-PT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pt-PT" sz="3200" dirty="0">
                <a:latin typeface="Verdana" panose="020B0604030504040204" pitchFamily="34" charset="0"/>
                <a:ea typeface="Verdana" panose="020B0604030504040204" pitchFamily="34" charset="0"/>
              </a:rPr>
              <a:t>Todas as disciplinas podem participar nas diferentes atividades;</a:t>
            </a:r>
          </a:p>
          <a:p>
            <a:endParaRPr lang="pt-PT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pt-PT" sz="3200" dirty="0">
                <a:latin typeface="Verdana" panose="020B0604030504040204" pitchFamily="34" charset="0"/>
                <a:ea typeface="Verdana" panose="020B0604030504040204" pitchFamily="34" charset="0"/>
              </a:rPr>
              <a:t>Tem como prioridade o desenvolvimento de atividades de aprendizagem ao ar livre.</a:t>
            </a:r>
          </a:p>
        </p:txBody>
      </p:sp>
    </p:spTree>
    <p:extLst>
      <p:ext uri="{BB962C8B-B14F-4D97-AF65-F5344CB8AC3E}">
        <p14:creationId xmlns:p14="http://schemas.microsoft.com/office/powerpoint/2010/main" val="235914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EB7887-6C0D-4188-8402-4E68855A6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>
                <a:latin typeface="Verdana" panose="020B0604030504040204" pitchFamily="34" charset="0"/>
                <a:ea typeface="Verdana" panose="020B0604030504040204" pitchFamily="34" charset="0"/>
              </a:rPr>
              <a:t>Objetivos 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1A4B666-4863-42B7-8873-D66721D07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826" y="1690688"/>
            <a:ext cx="11449878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PT" sz="3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Desenvolver:</a:t>
            </a:r>
            <a:r>
              <a:rPr lang="pt-PT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  <a:p>
            <a:pPr marL="996950" indent="-457200" algn="just">
              <a:lnSpc>
                <a:spcPct val="115000"/>
              </a:lnSpc>
              <a:spcAft>
                <a:spcPts val="1000"/>
              </a:spcAft>
              <a:tabLst>
                <a:tab pos="720725" algn="l"/>
                <a:tab pos="803275" algn="l"/>
              </a:tabLst>
            </a:pPr>
            <a:r>
              <a:rPr lang="pt-PT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 consciencialização dos alunos e da comunidade educativa para a semelhança e diversidade cultural no quadro da educação europeia;</a:t>
            </a:r>
          </a:p>
          <a:p>
            <a:pPr marL="996950" indent="-457200" algn="just">
              <a:lnSpc>
                <a:spcPct val="115000"/>
              </a:lnSpc>
              <a:spcAft>
                <a:spcPts val="1000"/>
              </a:spcAft>
              <a:tabLst>
                <a:tab pos="720725" algn="l"/>
                <a:tab pos="803275" algn="l"/>
              </a:tabLst>
            </a:pPr>
            <a:r>
              <a:rPr lang="pt-PT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competências-chave como: línguas estrangeiras, criatividade, competitividade, trabalho em equipa, competências digitais, sociais e cívicas;</a:t>
            </a:r>
          </a:p>
          <a:p>
            <a:pPr marL="996950" indent="-457200" algn="just">
              <a:lnSpc>
                <a:spcPct val="115000"/>
              </a:lnSpc>
              <a:spcAft>
                <a:spcPts val="1000"/>
              </a:spcAft>
              <a:tabLst>
                <a:tab pos="720725" algn="l"/>
                <a:tab pos="803275" algn="l"/>
              </a:tabLst>
            </a:pPr>
            <a:r>
              <a:rPr lang="pt-PT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levar a educação para o exterior da sala de aula.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93292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9D6A0E-481F-45DD-8F1C-DA6265181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26" y="272360"/>
            <a:ext cx="10889974" cy="1325563"/>
          </a:xfrm>
        </p:spPr>
        <p:txBody>
          <a:bodyPr>
            <a:normAutofit/>
          </a:bodyPr>
          <a:lstStyle/>
          <a:p>
            <a:r>
              <a:rPr lang="pt-PT" sz="28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Temas a desenvolver nas mobilidades:</a:t>
            </a:r>
            <a:endParaRPr lang="pt-PT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06874C1D-A2B8-4564-9C86-038857BAC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826" y="1825624"/>
            <a:ext cx="11396870" cy="5032375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PT" sz="3000" b="1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Portugal</a:t>
            </a:r>
            <a:r>
              <a:rPr lang="pt-PT" sz="3000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-</a:t>
            </a:r>
            <a:r>
              <a:rPr lang="pt-PT" sz="3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"Arte fora da sala“: </a:t>
            </a:r>
            <a:r>
              <a:rPr lang="pt-PT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artesanato,</a:t>
            </a:r>
            <a:r>
              <a:rPr lang="pt-PT" sz="3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jogos e</a:t>
            </a:r>
            <a:r>
              <a:rPr lang="pt-PT" sz="3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PT" sz="3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atividades em equipa, </a:t>
            </a:r>
            <a:r>
              <a:rPr lang="pt-PT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safari fotográfico, pintura mural.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PT" sz="3000" b="1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Turquia</a:t>
            </a:r>
            <a:r>
              <a:rPr lang="pt-PT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- </a:t>
            </a:r>
            <a:r>
              <a:rPr lang="pt-PT" sz="3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“</a:t>
            </a:r>
            <a:r>
              <a:rPr lang="pt-PT" sz="30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Desporto</a:t>
            </a:r>
            <a:r>
              <a:rPr lang="pt-PT" sz="3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fora da sala”: </a:t>
            </a:r>
            <a:r>
              <a:rPr lang="pt-PT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jogos tradicionais, tiro ao arco, hipismo e ciclismo.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PT" sz="3000" b="1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Eslováquia</a:t>
            </a:r>
            <a:r>
              <a:rPr lang="pt-PT" sz="3000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PT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- </a:t>
            </a:r>
            <a:r>
              <a:rPr lang="pt-PT" sz="3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"Drama/teatro fora da sala“</a:t>
            </a:r>
            <a:r>
              <a:rPr lang="pt-PT" sz="30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</a:t>
            </a:r>
            <a:r>
              <a:rPr lang="pt-PT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jogos de drama , jogos de improvisação, teatro de fantoches.</a:t>
            </a:r>
          </a:p>
        </p:txBody>
      </p:sp>
    </p:spTree>
    <p:extLst>
      <p:ext uri="{BB962C8B-B14F-4D97-AF65-F5344CB8AC3E}">
        <p14:creationId xmlns:p14="http://schemas.microsoft.com/office/powerpoint/2010/main" val="181591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9D6A0E-481F-45DD-8F1C-DA6265181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26" y="272360"/>
            <a:ext cx="10889974" cy="1325563"/>
          </a:xfrm>
        </p:spPr>
        <p:txBody>
          <a:bodyPr>
            <a:normAutofit/>
          </a:bodyPr>
          <a:lstStyle/>
          <a:p>
            <a:r>
              <a:rPr lang="pt-PT" sz="28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Tópicos das atividades das mobilidades:</a:t>
            </a:r>
            <a:endParaRPr lang="pt-PT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06874C1D-A2B8-4564-9C86-038857BAC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826" y="1825624"/>
            <a:ext cx="11396870" cy="50323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3000" b="1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Grécia</a:t>
            </a:r>
            <a:r>
              <a:rPr lang="pt-PT" sz="3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- “Música fora da sala”: </a:t>
            </a:r>
            <a:r>
              <a:rPr lang="pt-PT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festival de música com  música tradicional de cada pais, criação de uma orquestra usando instrumentos musicais construídos com materiais reciclados;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3000" b="1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Roménia</a:t>
            </a:r>
            <a:r>
              <a:rPr lang="pt-PT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PT" sz="30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– “</a:t>
            </a:r>
            <a:r>
              <a:rPr lang="pt-PT" sz="3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Ciência fora da sala”: </a:t>
            </a:r>
            <a:r>
              <a:rPr lang="pt-PT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observação meteorológica, astronómica, biológica e hidrológica;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3000" b="1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Lituânia</a:t>
            </a:r>
            <a:r>
              <a:rPr lang="pt-PT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- </a:t>
            </a:r>
            <a:r>
              <a:rPr lang="pt-PT" sz="3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“Matemática fora da sala”: </a:t>
            </a:r>
            <a:r>
              <a:rPr lang="pt-PT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observação da geometria, simetria e da multiplicação na natureza, atividades ao ar livre.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33396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77442E-85CE-3B64-22EA-C969AB8C2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>
                <a:latin typeface="Verdana" panose="020B0604030504040204" pitchFamily="34" charset="0"/>
                <a:ea typeface="Verdana" panose="020B0604030504040204" pitchFamily="34" charset="0"/>
              </a:rPr>
              <a:t>Mobilidades</a:t>
            </a:r>
            <a:r>
              <a:rPr lang="pt-PT" sz="4400" b="1" dirty="0">
                <a:latin typeface="Verdana" panose="020B0604030504040204" pitchFamily="34" charset="0"/>
                <a:ea typeface="Verdana" panose="020B0604030504040204" pitchFamily="34" charset="0"/>
              </a:rPr>
              <a:t> a realizadas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666DCBE-0D0F-46C8-F05B-BBA24F91B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278" y="1825625"/>
            <a:ext cx="11873948" cy="435133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2800" b="1" dirty="0"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Portugal – </a:t>
            </a:r>
            <a:r>
              <a:rPr lang="pt-PT" sz="28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“Arte fora da sala de aula” – março 2020;</a:t>
            </a:r>
            <a:endParaRPr lang="pt-PT" b="1" dirty="0">
              <a:solidFill>
                <a:srgbClr val="00B05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Turquia -</a:t>
            </a:r>
            <a:r>
              <a:rPr lang="pt-PT" sz="28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PT" sz="28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“Desporto fora da sala de aula” - outubro 2021;</a:t>
            </a:r>
            <a:endParaRPr lang="pt-PT" sz="28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Eslováquia -</a:t>
            </a:r>
            <a:r>
              <a:rPr lang="pt-PT" sz="28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PT" sz="28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“Drama/teatro fara da sala de aula” - março 2022;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Grécia – </a:t>
            </a:r>
            <a:r>
              <a:rPr lang="pt-PT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“Música fora da sala de aula” – abril 2022.</a:t>
            </a:r>
            <a:endParaRPr lang="pt-PT" sz="2800" dirty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4478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CD1030-8E20-476A-98B8-4C482D090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3252719"/>
          </a:xfrm>
        </p:spPr>
        <p:txBody>
          <a:bodyPr>
            <a:normAutofit/>
          </a:bodyPr>
          <a:lstStyle/>
          <a:p>
            <a: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  <a:t>“Arte fora da sala”</a:t>
            </a: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  <a:t>Portugal</a:t>
            </a: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  <a:t>Participantes</a:t>
            </a:r>
            <a:endParaRPr lang="pt-PT" sz="3600" dirty="0"/>
          </a:p>
        </p:txBody>
      </p:sp>
      <p:pic>
        <p:nvPicPr>
          <p:cNvPr id="1026" name="Picture 2" descr="download grátis | Bandeiras, Bandeira De Portugal, Bandeira, Bandeira  Portuguesa, HD papel de parede | Wallpaperbetter">
            <a:extLst>
              <a:ext uri="{FF2B5EF4-FFF2-40B4-BE49-F238E27FC236}">
                <a16:creationId xmlns:a16="http://schemas.microsoft.com/office/drawing/2014/main" id="{94CC3833-9C4F-0489-F61A-928D6889E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125594"/>
            <a:ext cx="6395056" cy="399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770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54F0C60-54BD-16F6-5C37-17DF6990B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70576" y="1617283"/>
            <a:ext cx="6441660" cy="362343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F5B2B91-6D16-1020-4AF9-864348779D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7456" y="1617285"/>
            <a:ext cx="6441658" cy="362343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E6633EC-5CF5-3ACA-5F4E-AD553A1E3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10098" y="1617284"/>
            <a:ext cx="6441661" cy="362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245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22E2A56-9144-C5A8-A17C-9E0C9EC17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273" y="351182"/>
            <a:ext cx="9233453" cy="615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17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6CB002C-68A1-A252-7609-996D32766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452" y="305352"/>
            <a:ext cx="9370943" cy="624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58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63493DF-D723-5279-7817-6ED987DD0F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270" y="440635"/>
            <a:ext cx="8256104" cy="619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87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e Conteúdo 4">
            <a:extLst>
              <a:ext uri="{FF2B5EF4-FFF2-40B4-BE49-F238E27FC236}">
                <a16:creationId xmlns:a16="http://schemas.microsoft.com/office/drawing/2014/main" id="{1805A198-315E-A69D-01AA-6BCFF58F7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858" y="303644"/>
            <a:ext cx="8334283" cy="625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049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e Conteúdo 4">
            <a:extLst>
              <a:ext uri="{FF2B5EF4-FFF2-40B4-BE49-F238E27FC236}">
                <a16:creationId xmlns:a16="http://schemas.microsoft.com/office/drawing/2014/main" id="{33849691-0B22-D667-7876-52A2B688B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826" y="424017"/>
            <a:ext cx="9014948" cy="600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56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DECC8E1-733F-207B-7075-E8672C55A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690" y="168344"/>
            <a:ext cx="5451611" cy="652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645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e Conteúdo 4">
            <a:extLst>
              <a:ext uri="{FF2B5EF4-FFF2-40B4-BE49-F238E27FC236}">
                <a16:creationId xmlns:a16="http://schemas.microsoft.com/office/drawing/2014/main" id="{0BA2E53F-64AA-EB78-10DB-BC93C6652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57" y="460650"/>
            <a:ext cx="9347546" cy="623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67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868B234B-D9A0-9681-43A3-F4FD701016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2852" y="526015"/>
            <a:ext cx="11237844" cy="2773776"/>
          </a:xfrm>
        </p:spPr>
        <p:txBody>
          <a:bodyPr>
            <a:normAutofit/>
          </a:bodyPr>
          <a:lstStyle/>
          <a:p>
            <a:pPr algn="l"/>
            <a: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  <a:t>“Desporto fora da sala”</a:t>
            </a: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  <a:t>Turquia</a:t>
            </a: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  <a:t>Participantes</a:t>
            </a:r>
            <a:endParaRPr lang="pt-PT" sz="3600" dirty="0"/>
          </a:p>
        </p:txBody>
      </p:sp>
      <p:pic>
        <p:nvPicPr>
          <p:cNvPr id="8" name="Picture 8" descr="Vector bandeira de Turquia 639970 Vetor no Vecteezy">
            <a:extLst>
              <a:ext uri="{FF2B5EF4-FFF2-40B4-BE49-F238E27FC236}">
                <a16:creationId xmlns:a16="http://schemas.microsoft.com/office/drawing/2014/main" id="{D74F8572-5545-AE8C-6E77-EF09DC4C1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789" y="2071929"/>
            <a:ext cx="6798836" cy="407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315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93E70B8-501F-1320-5828-A354D024F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841" y="139837"/>
            <a:ext cx="4649776" cy="645139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A597DE0-4D94-9C24-D6E9-746143A2F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926" y="2186609"/>
            <a:ext cx="6221087" cy="302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681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27D64D0-BBD2-4346-9322-9D5A4899F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69" y="595726"/>
            <a:ext cx="11481861" cy="539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575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e Conteúdo 4">
            <a:extLst>
              <a:ext uri="{FF2B5EF4-FFF2-40B4-BE49-F238E27FC236}">
                <a16:creationId xmlns:a16="http://schemas.microsoft.com/office/drawing/2014/main" id="{71256B9B-E0E3-0EAD-87B1-26ABC123A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37" y="235363"/>
            <a:ext cx="8480059" cy="636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81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e Conteúdo 4">
            <a:extLst>
              <a:ext uri="{FF2B5EF4-FFF2-40B4-BE49-F238E27FC236}">
                <a16:creationId xmlns:a16="http://schemas.microsoft.com/office/drawing/2014/main" id="{ACE36657-B113-FF21-031B-2033981A1E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28" y="149587"/>
            <a:ext cx="8745102" cy="655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75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e Conteúdo 4">
            <a:extLst>
              <a:ext uri="{FF2B5EF4-FFF2-40B4-BE49-F238E27FC236}">
                <a16:creationId xmlns:a16="http://schemas.microsoft.com/office/drawing/2014/main" id="{3F8FD6A0-5E3B-5D92-3C58-E77B64045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298" y="219697"/>
            <a:ext cx="8413798" cy="631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64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e Conteúdo 5">
            <a:extLst>
              <a:ext uri="{FF2B5EF4-FFF2-40B4-BE49-F238E27FC236}">
                <a16:creationId xmlns:a16="http://schemas.microsoft.com/office/drawing/2014/main" id="{C0D8857F-8224-F104-E471-69B2CC31B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343" y="549299"/>
            <a:ext cx="11399313" cy="575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430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8C361B6-C1A1-C21B-E463-B759D1D16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8" y="465482"/>
            <a:ext cx="11341532" cy="592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321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e Conteúdo 4">
            <a:extLst>
              <a:ext uri="{FF2B5EF4-FFF2-40B4-BE49-F238E27FC236}">
                <a16:creationId xmlns:a16="http://schemas.microsoft.com/office/drawing/2014/main" id="{2E25D183-4E06-7E6C-746B-6C2E280D83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5" y="633619"/>
            <a:ext cx="10438172" cy="587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186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e Conteúdo 4">
            <a:extLst>
              <a:ext uri="{FF2B5EF4-FFF2-40B4-BE49-F238E27FC236}">
                <a16:creationId xmlns:a16="http://schemas.microsoft.com/office/drawing/2014/main" id="{98A36C88-5092-36BB-031C-7CAFB48B2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606" y="341381"/>
            <a:ext cx="8389902" cy="627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5756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e Conteúdo 8">
            <a:extLst>
              <a:ext uri="{FF2B5EF4-FFF2-40B4-BE49-F238E27FC236}">
                <a16:creationId xmlns:a16="http://schemas.microsoft.com/office/drawing/2014/main" id="{98227A3E-CB53-E0BA-6634-8A2F231CF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281" y="652876"/>
            <a:ext cx="10343438" cy="555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35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e Conteúdo 4">
            <a:extLst>
              <a:ext uri="{FF2B5EF4-FFF2-40B4-BE49-F238E27FC236}">
                <a16:creationId xmlns:a16="http://schemas.microsoft.com/office/drawing/2014/main" id="{1EDD523B-5970-5452-1374-677D6C605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048" y="167378"/>
            <a:ext cx="8697659" cy="652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119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1C9B92C-8DF8-DF35-A645-367DBC6E9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12" y="500062"/>
            <a:ext cx="10239375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82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5C67542-2F3A-1C9B-E840-425013A7C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35" y="566530"/>
            <a:ext cx="10548730" cy="593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7167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A5BD10A-E2B8-3642-FBCB-DF1212883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18" y="259080"/>
            <a:ext cx="84328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048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3D46A38-52E4-E83F-C893-C33863C02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26" y="639590"/>
            <a:ext cx="11474548" cy="557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2663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ode ser uma imagem de uma ou mais pessoas, pessoas em pé e interiores">
            <a:extLst>
              <a:ext uri="{FF2B5EF4-FFF2-40B4-BE49-F238E27FC236}">
                <a16:creationId xmlns:a16="http://schemas.microsoft.com/office/drawing/2014/main" id="{EBA28A0A-DB64-50A6-0FA5-AEFBC3CCA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97" y="277796"/>
            <a:ext cx="8403211" cy="630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509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24B912-B705-2ECB-7F42-8D2606F0F9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330" y="645284"/>
            <a:ext cx="11251095" cy="2783716"/>
          </a:xfrm>
        </p:spPr>
        <p:txBody>
          <a:bodyPr>
            <a:normAutofit/>
          </a:bodyPr>
          <a:lstStyle/>
          <a:p>
            <a:pPr algn="l"/>
            <a: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  <a:t>“Drama/Teatro fora da sala”</a:t>
            </a: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  <a:t>Eslováquia</a:t>
            </a: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  <a:t>Participantes</a:t>
            </a:r>
            <a:endParaRPr lang="pt-PT" sz="3600" dirty="0"/>
          </a:p>
        </p:txBody>
      </p:sp>
      <p:pic>
        <p:nvPicPr>
          <p:cNvPr id="4" name="Picture 2" descr="Close-up de seda da bandeira da eslováquia | Foto Premium">
            <a:extLst>
              <a:ext uri="{FF2B5EF4-FFF2-40B4-BE49-F238E27FC236}">
                <a16:creationId xmlns:a16="http://schemas.microsoft.com/office/drawing/2014/main" id="{C4C6FA92-CC77-C97B-0852-8B70E5D66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6" y="2037142"/>
            <a:ext cx="6268368" cy="417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3059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1DB0588-0F1A-EB6E-C2F0-A89FA7779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789" y="313289"/>
            <a:ext cx="9637252" cy="588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626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256EC-8683-57CB-77E3-62E47186A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68" y="155919"/>
            <a:ext cx="9323622" cy="645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2171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ode ser uma imagem de 6 pessoas, pessoas em pé e ao ar livre">
            <a:extLst>
              <a:ext uri="{FF2B5EF4-FFF2-40B4-BE49-F238E27FC236}">
                <a16:creationId xmlns:a16="http://schemas.microsoft.com/office/drawing/2014/main" id="{CF90D416-6B22-BD29-DE3C-2BD04A023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70" y="374657"/>
            <a:ext cx="8160026" cy="610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5524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6E90732-7F51-F284-28C3-21008E1A3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77" y="278295"/>
            <a:ext cx="5594549" cy="641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908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ode ser uma imagem de 11 pessoas, pessoas em pé, ao ar livre e texto que diz &quot;FEER ×ž××!! Erasmus+ Základná škola, Karloveská 61, Bratislava Let's go 2Coop learn outside 229 Slovakia&quot;">
            <a:extLst>
              <a:ext uri="{FF2B5EF4-FFF2-40B4-BE49-F238E27FC236}">
                <a16:creationId xmlns:a16="http://schemas.microsoft.com/office/drawing/2014/main" id="{D62AE527-21D5-747C-638E-8108E7D49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20" y="612913"/>
            <a:ext cx="7832035" cy="587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9316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1AA283F-3654-94D4-A53D-7383A2814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615" y="627614"/>
            <a:ext cx="8813523" cy="557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900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ode ser uma imagem de ‎4 pessoas, pessoas em pé e ‎texto que diz &quot;‎Sل ا Co-funded by Erasmus+ Erasmus+Programme Programme European Zakladna skola Základná škola, Karloveská 61, Bratislava Let's go to learn outside ERASMUS Erasmus KA2 Cooperation Exchange Good Practices KA 229 Strategic Schools Only &quot;Let's outside! Project Drama Outside Learning Teaching Training Activity&quot; Slovakia TTA Projectno: 14th- 18th March 2022, Bratislava, Slovakia K‎&quot;‎‎">
            <a:extLst>
              <a:ext uri="{FF2B5EF4-FFF2-40B4-BE49-F238E27FC236}">
                <a16:creationId xmlns:a16="http://schemas.microsoft.com/office/drawing/2014/main" id="{9511B66F-90BE-3C6D-0D91-36246F859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460" y="352839"/>
            <a:ext cx="8203096" cy="615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3756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ode ser uma imagem de 7 pessoas e pessoas em pé">
            <a:extLst>
              <a:ext uri="{FF2B5EF4-FFF2-40B4-BE49-F238E27FC236}">
                <a16:creationId xmlns:a16="http://schemas.microsoft.com/office/drawing/2014/main" id="{9F2A8FAE-B04E-B8AC-FB14-8B1E20525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695" y="303143"/>
            <a:ext cx="8335617" cy="625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672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26F5492-9AFF-3D6C-D451-5D01897D5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12" y="122789"/>
            <a:ext cx="6886712" cy="650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5271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D99E027-A808-1CB1-3FB7-8C35DBFB0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435" y="125926"/>
            <a:ext cx="9155182" cy="656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6464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C25E3-1C66-E962-1FBA-8C168E5F27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592" y="3658"/>
            <a:ext cx="10296939" cy="3425342"/>
          </a:xfrm>
        </p:spPr>
        <p:txBody>
          <a:bodyPr>
            <a:normAutofit/>
          </a:bodyPr>
          <a:lstStyle/>
          <a:p>
            <a:pPr algn="l"/>
            <a: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  <a:t>“Música fora da sala”</a:t>
            </a: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  <a:t>Grécia</a:t>
            </a: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PT" sz="3600" b="1" dirty="0">
                <a:latin typeface="Verdana" panose="020B0604030504040204" pitchFamily="34" charset="0"/>
                <a:ea typeface="Verdana" panose="020B0604030504040204" pitchFamily="34" charset="0"/>
              </a:rPr>
              <a:t>Participantes</a:t>
            </a:r>
            <a:endParaRPr lang="pt-PT" sz="3600" dirty="0"/>
          </a:p>
        </p:txBody>
      </p:sp>
      <p:pic>
        <p:nvPicPr>
          <p:cNvPr id="4" name="Picture 4" descr="Vídeos de Bandeira grécia, Footage Bandeira grécia Royalty-free |  Depositphotos®">
            <a:extLst>
              <a:ext uri="{FF2B5EF4-FFF2-40B4-BE49-F238E27FC236}">
                <a16:creationId xmlns:a16="http://schemas.microsoft.com/office/drawing/2014/main" id="{278531EA-8324-E722-3276-FE9A350B0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936" y="2070838"/>
            <a:ext cx="6903814" cy="386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4313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DE3748E-71D0-B265-4F2B-C2A1ADE13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124" y="374166"/>
            <a:ext cx="7019799" cy="605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3445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A9B60B7-C10C-C037-1E11-6C3C39B60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141" y="1249120"/>
            <a:ext cx="10703414" cy="471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3964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B6910DA-1103-7884-F479-6AE0DA452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1" y="293619"/>
            <a:ext cx="10325049" cy="616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838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397E51E-EABC-632C-8602-96A5833B9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19" y="235243"/>
            <a:ext cx="9073755" cy="638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1877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ode ser uma imagem de 8 pessoas, pessoas em pé e ao ar livre">
            <a:extLst>
              <a:ext uri="{FF2B5EF4-FFF2-40B4-BE49-F238E27FC236}">
                <a16:creationId xmlns:a16="http://schemas.microsoft.com/office/drawing/2014/main" id="{6E3DE54E-FDB7-BD9B-584C-036EA942C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253" y="298174"/>
            <a:ext cx="8348869" cy="626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8825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2FEDBBC-26A5-967B-2AF9-5FDC95732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35" y="442498"/>
            <a:ext cx="11058541" cy="587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5151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E813B8-67C3-4ED6-B2F1-6C445C16F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>
                <a:latin typeface="Verdana" panose="020B0604030504040204" pitchFamily="34" charset="0"/>
                <a:ea typeface="Verdana" panose="020B0604030504040204" pitchFamily="34" charset="0"/>
              </a:rPr>
              <a:t>Mobilidades</a:t>
            </a:r>
            <a:r>
              <a:rPr lang="pt-PT" sz="4400" b="1" dirty="0">
                <a:latin typeface="Verdana" panose="020B0604030504040204" pitchFamily="34" charset="0"/>
                <a:ea typeface="Verdana" panose="020B0604030504040204" pitchFamily="34" charset="0"/>
              </a:rPr>
              <a:t> por realizar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6DC05F0-8048-45AC-888C-3BE229C24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2400" b="1" dirty="0"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Roménia</a:t>
            </a:r>
            <a:r>
              <a:rPr lang="pt-PT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- </a:t>
            </a:r>
            <a:r>
              <a:rPr lang="pt-PT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“Ciência fora da sala” (maio 2022);</a:t>
            </a:r>
            <a:endParaRPr lang="pt-PT" sz="24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2400" b="1" dirty="0"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Lituânia</a:t>
            </a:r>
            <a:r>
              <a:rPr lang="pt-PT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- </a:t>
            </a:r>
            <a:r>
              <a:rPr lang="pt-PT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“Matemática fora da sala” (outubro 2022).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9291581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57F1D09-80AA-4CA5-9C86-F188DF980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4313"/>
            <a:ext cx="10515600" cy="5792650"/>
          </a:xfrm>
        </p:spPr>
        <p:txBody>
          <a:bodyPr/>
          <a:lstStyle/>
          <a:p>
            <a:r>
              <a:rPr lang="pt-PT" sz="3200" dirty="0">
                <a:latin typeface="Verdana" panose="020B0604030504040204" pitchFamily="34" charset="0"/>
                <a:ea typeface="Verdana" panose="020B0604030504040204" pitchFamily="34" charset="0"/>
              </a:rPr>
              <a:t>Website do projeto</a:t>
            </a:r>
          </a:p>
          <a:p>
            <a:endParaRPr lang="pt-PT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pt-PT" sz="3200" dirty="0"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https://www.erasmusoutdoorlearning.com/</a:t>
            </a:r>
            <a:endParaRPr lang="pt-PT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pt-PT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pt-PT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ED3D891-B188-4535-9FB7-E42809FEE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773432"/>
            <a:ext cx="9657522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373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750</TotalTime>
  <Words>421</Words>
  <Application>Microsoft Office PowerPoint</Application>
  <PresentationFormat>Ecrã Panorâmico</PresentationFormat>
  <Paragraphs>56</Paragraphs>
  <Slides>54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54</vt:i4>
      </vt:variant>
    </vt:vector>
  </HeadingPairs>
  <TitlesOfParts>
    <vt:vector size="60" baseType="lpstr">
      <vt:lpstr>Arial</vt:lpstr>
      <vt:lpstr>Calibri</vt:lpstr>
      <vt:lpstr>Calibri Light</vt:lpstr>
      <vt:lpstr>Cooper Black</vt:lpstr>
      <vt:lpstr>Verdana</vt:lpstr>
      <vt:lpstr>Office Theme</vt:lpstr>
      <vt:lpstr>Apresentação do PowerPoint</vt:lpstr>
      <vt:lpstr>Apresentação do PowerPoint</vt:lpstr>
      <vt:lpstr>Países parceiros</vt:lpstr>
      <vt:lpstr>Apresentação do PowerPoint</vt:lpstr>
      <vt:lpstr>Objetivos </vt:lpstr>
      <vt:lpstr>Temas a desenvolver nas mobilidades:</vt:lpstr>
      <vt:lpstr>Tópicos das atividades das mobilidades:</vt:lpstr>
      <vt:lpstr>Mobilidades a realizadas</vt:lpstr>
      <vt:lpstr>“Arte fora da sala”  Portugal  Participantes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“Desporto fora da sala”  Turquia  Participantes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“Drama/Teatro fora da sala”  Eslováquia  Participantes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“Música fora da sala”  Grécia  Participantes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Mobilidades por realizar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saraborges</dc:creator>
  <cp:lastModifiedBy>saraborges</cp:lastModifiedBy>
  <cp:revision>76</cp:revision>
  <dcterms:created xsi:type="dcterms:W3CDTF">2021-09-03T14:20:47Z</dcterms:created>
  <dcterms:modified xsi:type="dcterms:W3CDTF">2022-05-17T09:20:12Z</dcterms:modified>
</cp:coreProperties>
</file>