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61" r:id="rId6"/>
    <p:sldId id="264" r:id="rId7"/>
    <p:sldId id="263" r:id="rId8"/>
    <p:sldId id="262" r:id="rId9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91" autoAdjust="0"/>
    <p:restoredTop sz="94660"/>
  </p:normalViewPr>
  <p:slideViewPr>
    <p:cSldViewPr snapToGrid="0">
      <p:cViewPr varScale="1">
        <p:scale>
          <a:sx n="72" d="100"/>
          <a:sy n="72" d="100"/>
        </p:scale>
        <p:origin x="6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13BE3E-D35C-4F70-975C-E3F80335F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BFBAF7A-F807-453D-B6F8-FFB3C24D76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DA428D65-EABF-4672-8362-8A7928AB6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45F3-734B-4D25-AF43-044AA04130DA}" type="datetimeFigureOut">
              <a:rPr lang="pt-PT" smtClean="0"/>
              <a:t>08/09/2021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8752DD3F-72C7-4075-952E-148ACE134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43CE316-A14B-4D18-9E82-5448A53CF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16E3E-E48B-434E-9633-2175D5C5E7D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00218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06C63B-726A-4875-9A6C-685B68C00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307DD430-6A66-4C3D-BF0D-8F3F9FAD13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4F3391D-97E4-46F7-8F53-7B084F91B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45F3-734B-4D25-AF43-044AA04130DA}" type="datetimeFigureOut">
              <a:rPr lang="pt-PT" smtClean="0"/>
              <a:t>08/09/2021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284294A9-5AF9-4CFA-89A2-719A46095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EB33DF3-5FEF-4192-AC0C-CB91648C2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16E3E-E48B-434E-9633-2175D5C5E7D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53251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BAADD5-1C51-4542-AFF7-6B6A8BDAC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A4483F5F-06D7-44DB-B2F3-BF1203421A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9DF9681-6362-463D-A64B-6DF75BB83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45F3-734B-4D25-AF43-044AA04130DA}" type="datetimeFigureOut">
              <a:rPr lang="pt-PT" smtClean="0"/>
              <a:t>08/09/2021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578C914-34A3-4107-8C45-5BAE1B8E1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A535975D-73BC-4E9A-84EE-8016CE808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16E3E-E48B-434E-9633-2175D5C5E7D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98016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343DC5-A283-46AC-974F-D24A1BA44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66117F3-F279-40FD-936E-7109E69D6E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8A0FD3C7-B704-445E-9E8D-06311B2200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9AE201DE-3D6B-4A87-A103-CB4660FAB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45F3-734B-4D25-AF43-044AA04130DA}" type="datetimeFigureOut">
              <a:rPr lang="pt-PT" smtClean="0"/>
              <a:t>08/09/2021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75ECB956-48C6-48E8-B037-C314AB76E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52B503A4-1B3A-4A8E-ABFB-10478121E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16E3E-E48B-434E-9633-2175D5C5E7D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17401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59C4E6-9828-4A07-A2AD-5AECD8768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BB0402FF-D0DC-4237-9380-44ECC23A2D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2C8AFF62-0C53-4E84-90BF-D0B387C4F1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3D36A305-D3C8-45B3-9597-9A403868FB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78A61789-C5AB-4FA6-973C-EF7CC8A263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F9F6C23D-F80C-4BF9-838A-8FA1D4EE0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45F3-734B-4D25-AF43-044AA04130DA}" type="datetimeFigureOut">
              <a:rPr lang="pt-PT" smtClean="0"/>
              <a:t>08/09/2021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CF91E044-5579-472D-AA79-10CEA998F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B29B813B-0142-49D0-ADE1-93411A927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16E3E-E48B-434E-9633-2175D5C5E7D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50435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134419-C9F1-48B4-B0B4-9CB1E2032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9A4374DE-59B5-4BB2-A69B-80769AAC1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45F3-734B-4D25-AF43-044AA04130DA}" type="datetimeFigureOut">
              <a:rPr lang="pt-PT" smtClean="0"/>
              <a:t>08/09/2021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E8F82271-0B9B-4BF1-B519-3973BCE0F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A5403C1F-B113-4CBB-9096-EBFB2A5EF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16E3E-E48B-434E-9633-2175D5C5E7D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19291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8EF3E01B-9D9C-4C56-A3F8-36E7A7F6F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45F3-734B-4D25-AF43-044AA04130DA}" type="datetimeFigureOut">
              <a:rPr lang="pt-PT" smtClean="0"/>
              <a:t>08/09/2021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FB3657B6-4970-49C2-A2ED-D709B15D9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72F2946D-D71D-4DB6-9241-8B87A8468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16E3E-E48B-434E-9633-2175D5C5E7D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3654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351679-120E-4C07-88E6-A7A285750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CED8702-2150-4740-9984-F836B301AF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DBBAE75D-5B72-43AB-8D9A-5137BCC567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C7E4A776-B86E-4B13-A48E-3C4F879B2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45F3-734B-4D25-AF43-044AA04130DA}" type="datetimeFigureOut">
              <a:rPr lang="pt-PT" smtClean="0"/>
              <a:t>08/09/2021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43F0EC28-2F4D-4B37-B36C-E6B5B63D4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696B4D6E-6734-42BD-A072-D37525644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16E3E-E48B-434E-9633-2175D5C5E7D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27812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8F9567-AACF-4679-ACC0-67F0EFC6C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74B73A0D-9256-4948-B213-4EE15504EE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740397B2-CFB4-4BB2-B090-942BAE0E60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6C2F1E71-6307-4E29-B302-5084B5408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45F3-734B-4D25-AF43-044AA04130DA}" type="datetimeFigureOut">
              <a:rPr lang="pt-PT" smtClean="0"/>
              <a:t>08/09/2021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40991D4C-86D6-4825-B37F-6F808B3B2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D5EC36BD-EB4A-4E19-B14F-CC2A87D3A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16E3E-E48B-434E-9633-2175D5C5E7D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86103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37153B-3E53-4BC2-9971-BEEA6C4CB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BF10494A-E894-4D85-ADDA-E1E0906C0B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EFEDF497-C6AE-49FA-BB1F-A23D92906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45F3-734B-4D25-AF43-044AA04130DA}" type="datetimeFigureOut">
              <a:rPr lang="pt-PT" smtClean="0"/>
              <a:t>08/09/2021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B39B9BDE-976E-4DAD-9BC1-DD8B462E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38152AA9-8B67-4F3C-B705-39850CBED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16E3E-E48B-434E-9633-2175D5C5E7D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001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9D23F38-596B-4AE1-A85C-0B97A6E883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985CE72F-D1AD-4F85-9467-39970DA0BA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1B4C146-AA1E-4116-98EF-989D784B8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45F3-734B-4D25-AF43-044AA04130DA}" type="datetimeFigureOut">
              <a:rPr lang="pt-PT" smtClean="0"/>
              <a:t>08/09/2021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59EB06A-B0F4-47C0-86A3-2A01054C4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814937A8-D2AF-43E2-996A-CC7296400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16E3E-E48B-434E-9633-2175D5C5E7D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33714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F9112D3C-3252-4E81-86C7-FCABF0DB9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CA5526EB-84F3-49DC-8FFC-E56CC6C7FC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DA5FEFE9-61F1-44B0-BF2A-CE00925703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045F3-734B-4D25-AF43-044AA04130DA}" type="datetimeFigureOut">
              <a:rPr lang="pt-PT" smtClean="0"/>
              <a:t>08/09/2021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1C8A2BA0-B974-4718-901A-1D8F2B9E0E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87C851ED-5D3F-41E1-A16F-323B9A2247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16E3E-E48B-434E-9633-2175D5C5E7D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18794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eacea.ec.europa.eu/national-policies/eurydice/content/organisation-education-system-and-its-structure-60_pt-pt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C79A09-2519-4C68-B2A5-582830F0EC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Portuguese </a:t>
            </a:r>
            <a:r>
              <a:rPr lang="pt-PT" b="1" dirty="0" err="1">
                <a:latin typeface="Arial" panose="020B0604020202020204" pitchFamily="34" charset="0"/>
                <a:cs typeface="Arial" panose="020B0604020202020204" pitchFamily="34" charset="0"/>
              </a:rPr>
              <a:t>Educational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>
                <a:latin typeface="Arial" panose="020B0604020202020204" pitchFamily="34" charset="0"/>
                <a:cs typeface="Arial" panose="020B0604020202020204" pitchFamily="34" charset="0"/>
              </a:rPr>
              <a:t>System</a:t>
            </a:r>
            <a:endParaRPr lang="pt-P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502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D3671D-E541-4B24-B301-09AB45048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843" y="365125"/>
            <a:ext cx="11330609" cy="1325563"/>
          </a:xfrm>
        </p:spPr>
        <p:txBody>
          <a:bodyPr>
            <a:normAutofit fontScale="90000"/>
          </a:bodyPr>
          <a:lstStyle/>
          <a:p>
            <a:br>
              <a:rPr lang="pt-PT" dirty="0"/>
            </a:br>
            <a:br>
              <a:rPr lang="pt-PT" dirty="0"/>
            </a:br>
            <a:r>
              <a:rPr lang="en-US" sz="3600" dirty="0"/>
              <a:t>The </a:t>
            </a:r>
            <a:r>
              <a:rPr lang="en-US" sz="3600" b="1" dirty="0"/>
              <a:t>Portuguese Educational System </a:t>
            </a:r>
            <a:r>
              <a:rPr lang="en-US" sz="3600" dirty="0"/>
              <a:t>comprises pre-school education and basic, secondary and higher education.</a:t>
            </a:r>
            <a:br>
              <a:rPr lang="pt-PT" sz="3600" b="0" i="0" dirty="0">
                <a:solidFill>
                  <a:srgbClr val="5D5D5D"/>
                </a:solidFill>
                <a:effectLst/>
                <a:latin typeface="Verdana" panose="020B0604030504040204" pitchFamily="34" charset="0"/>
              </a:rPr>
            </a:br>
            <a:endParaRPr lang="pt-PT" sz="36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3D07949-738D-4527-893E-A01CA5C274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945" y="1749590"/>
            <a:ext cx="9111163" cy="5108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759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5FC5C7ED-A456-4F57-B8F7-C9354411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98572" y="3713018"/>
            <a:ext cx="5821827" cy="1787237"/>
          </a:xfrm>
        </p:spPr>
        <p:txBody>
          <a:bodyPr>
            <a:normAutofit fontScale="92500"/>
          </a:bodyPr>
          <a:lstStyle/>
          <a:p>
            <a:pPr algn="just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Pres-school Education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Attending pre-school education is optional, with students from the age of three until the start of basic education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Frequentar ou não o ensino pré-escolar? As diferenças serão comparadas »  Educare - O Portal de Educação">
            <a:extLst>
              <a:ext uri="{FF2B5EF4-FFF2-40B4-BE49-F238E27FC236}">
                <a16:creationId xmlns:a16="http://schemas.microsoft.com/office/drawing/2014/main" id="{1DD0152F-267C-40A0-B606-5AD243BB9FC0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14" y="610790"/>
            <a:ext cx="5933069" cy="2818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4793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C176A3-3AA1-4F26-99F6-A916E6E75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i="0" dirty="0">
                <a:solidFill>
                  <a:srgbClr val="5D5D5D"/>
                </a:solidFill>
                <a:effectLst/>
                <a:latin typeface="Verdana" panose="020B0604030504040204" pitchFamily="34" charset="0"/>
              </a:rPr>
              <a:t>Basic Education includes </a:t>
            </a:r>
            <a:r>
              <a:rPr lang="en-US" sz="3200" b="0" i="0" dirty="0">
                <a:solidFill>
                  <a:srgbClr val="5D5D5D"/>
                </a:solidFill>
                <a:effectLst/>
                <a:latin typeface="Verdana" panose="020B0604030504040204" pitchFamily="34" charset="0"/>
              </a:rPr>
              <a:t>three sequential cycles:</a:t>
            </a:r>
            <a:endParaRPr lang="pt-PT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AB8E4B2B-8343-443C-A989-D18EDA8E14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0101" y="1690688"/>
            <a:ext cx="5527796" cy="4254074"/>
          </a:xfrm>
        </p:spPr>
        <p:txBody>
          <a:bodyPr>
            <a:normAutofit/>
          </a:bodyPr>
          <a:lstStyle/>
          <a:p>
            <a:r>
              <a:rPr lang="en-US" dirty="0"/>
              <a:t>The primary school (4 years) with attendance age from 6 to 10 years old;</a:t>
            </a:r>
          </a:p>
          <a:p>
            <a:r>
              <a:rPr lang="en-US" dirty="0"/>
              <a:t>the </a:t>
            </a:r>
            <a:r>
              <a:rPr lang="en-US" b="1" dirty="0"/>
              <a:t>2nd</a:t>
            </a:r>
            <a:r>
              <a:rPr lang="en-US" dirty="0"/>
              <a:t> cycle (2 years), with the expected age of attendance, from 10 to 12 years old;</a:t>
            </a:r>
          </a:p>
          <a:p>
            <a:r>
              <a:rPr lang="en-US" b="1" dirty="0"/>
              <a:t>The 3rd cycle (</a:t>
            </a:r>
            <a:r>
              <a:rPr lang="en-US" dirty="0"/>
              <a:t>3 years) with the expected age of attendance of 12 to 15 years old.</a:t>
            </a:r>
            <a:endParaRPr lang="pt-PT" dirty="0"/>
          </a:p>
        </p:txBody>
      </p:sp>
      <p:pic>
        <p:nvPicPr>
          <p:cNvPr id="2050" name="Picture 2" descr="O sistema educativo português faz mal às crianças?” » Educare - O Portal de  Educação">
            <a:extLst>
              <a:ext uri="{FF2B5EF4-FFF2-40B4-BE49-F238E27FC236}">
                <a16:creationId xmlns:a16="http://schemas.microsoft.com/office/drawing/2014/main" id="{4F6D11FF-BF86-4585-B431-3936E97028FB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103" y="2167551"/>
            <a:ext cx="5527796" cy="262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868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1A72A1-2CB9-4A0A-A9AD-436282D4B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5369"/>
            <a:ext cx="10515600" cy="1980510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Secondary education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corresponds to a 3-year cycle and has the expected age of attendance from 15 to 18 years old. It includes five types of courses:</a:t>
            </a:r>
            <a:endParaRPr lang="pt-PT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F8629033-9C0E-48CB-B94F-D70024073C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18653" y="2510241"/>
            <a:ext cx="6463748" cy="3698806"/>
          </a:xfrm>
        </p:spPr>
        <p:txBody>
          <a:bodyPr>
            <a:normAutofit/>
          </a:bodyPr>
          <a:lstStyle/>
          <a:p>
            <a:r>
              <a:rPr lang="en-US" dirty="0"/>
              <a:t>Scientific-Humanistic Courses;</a:t>
            </a:r>
          </a:p>
          <a:p>
            <a:r>
              <a:rPr lang="en-US" dirty="0"/>
              <a:t>Professional courses;</a:t>
            </a:r>
          </a:p>
          <a:p>
            <a:r>
              <a:rPr lang="en-US" dirty="0"/>
              <a:t>Specialized Art Courses</a:t>
            </a:r>
          </a:p>
          <a:p>
            <a:r>
              <a:rPr lang="en-US" dirty="0"/>
              <a:t>Courses with their own plans (Scientific-Technological Courses)</a:t>
            </a:r>
          </a:p>
          <a:p>
            <a:r>
              <a:rPr lang="en-US" dirty="0"/>
              <a:t>Education and Training courses for young people.</a:t>
            </a:r>
            <a:endParaRPr lang="pt-PT" dirty="0"/>
          </a:p>
        </p:txBody>
      </p:sp>
      <p:pic>
        <p:nvPicPr>
          <p:cNvPr id="3074" name="Picture 2" descr="Qual o estado da educação na Europa? » Educare - O Portal de Educação">
            <a:extLst>
              <a:ext uri="{FF2B5EF4-FFF2-40B4-BE49-F238E27FC236}">
                <a16:creationId xmlns:a16="http://schemas.microsoft.com/office/drawing/2014/main" id="{CD4A8A9D-EB55-4B44-946E-D4F78C0CC6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41" y="2731600"/>
            <a:ext cx="4429625" cy="2104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0355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E5B03B72-0DAD-4352-880B-075C37BD89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2590541"/>
            <a:ext cx="5181600" cy="1901248"/>
          </a:xfrm>
        </p:spPr>
        <p:txBody>
          <a:bodyPr>
            <a:normAutofit/>
          </a:bodyPr>
          <a:lstStyle/>
          <a:p>
            <a:pPr algn="just"/>
            <a:r>
              <a:rPr lang="en-US" b="1" dirty="0"/>
              <a:t>Basic and secondary education are compulsory, universal and free to all students.</a:t>
            </a:r>
            <a:endParaRPr lang="pt-PT" dirty="0"/>
          </a:p>
        </p:txBody>
      </p:sp>
      <p:pic>
        <p:nvPicPr>
          <p:cNvPr id="5122" name="Picture 2" descr="Ensino Superior exige vacinação tal como ensino obrigatório">
            <a:extLst>
              <a:ext uri="{FF2B5EF4-FFF2-40B4-BE49-F238E27FC236}">
                <a16:creationId xmlns:a16="http://schemas.microsoft.com/office/drawing/2014/main" id="{8FA73DA3-0DF8-4964-99F8-713CD7CEF74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139" y="1199982"/>
            <a:ext cx="5760662" cy="3291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4979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209538CE-9D6D-4A49-AD0E-CFC299A550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452957"/>
          </a:xfrm>
        </p:spPr>
        <p:txBody>
          <a:bodyPr/>
          <a:lstStyle/>
          <a:p>
            <a:pPr algn="just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Higher education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is structured under the principles of the Declaration of Bologna and is taught in polytechnic institutes and universities, whether public, private or cooperative.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ADBC86D-B98C-40F1-934D-4C705EE00A6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15" y="1409268"/>
            <a:ext cx="5296186" cy="4039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0894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5B12AB-4641-40EC-8B87-5D56AA195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sz="3200" b="1" dirty="0" err="1"/>
              <a:t>Webgrafia</a:t>
            </a:r>
            <a:r>
              <a:rPr lang="pt-PT" sz="3200" b="1" dirty="0"/>
              <a:t>: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BC784FA-3FDE-47A9-A696-35BFDD38C3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515599" cy="4351338"/>
          </a:xfrm>
        </p:spPr>
        <p:txBody>
          <a:bodyPr/>
          <a:lstStyle/>
          <a:p>
            <a:r>
              <a:rPr lang="pt-PT" dirty="0">
                <a:hlinkClick r:id="rId2"/>
              </a:rPr>
              <a:t>https://eacea.ec.europa.eu/national-policies/eurydice/content/organisation-education-system-and-its-structure-60_pt-pt</a:t>
            </a:r>
            <a:endParaRPr lang="pt-PT" dirty="0"/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2097507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224</Words>
  <Application>Microsoft Office PowerPoint</Application>
  <PresentationFormat>Ecrã Panorâmico</PresentationFormat>
  <Paragraphs>17</Paragraphs>
  <Slides>8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Verdana</vt:lpstr>
      <vt:lpstr>Tema do Office</vt:lpstr>
      <vt:lpstr>Portuguese Educational System</vt:lpstr>
      <vt:lpstr>  The Portuguese Educational System comprises pre-school education and basic, secondary and higher education. </vt:lpstr>
      <vt:lpstr>Apresentação do PowerPoint</vt:lpstr>
      <vt:lpstr>Basic Education includes three sequential cycles:</vt:lpstr>
      <vt:lpstr>Secondary education corresponds to a 3-year cycle and has the expected age of attendance from 15 to 18 years old. It includes five types of courses:</vt:lpstr>
      <vt:lpstr>Apresentação do PowerPoint</vt:lpstr>
      <vt:lpstr>Apresentação do PowerPoint</vt:lpstr>
      <vt:lpstr>Webgrafia: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Sistema Educativo Português</dc:title>
  <dc:creator>saraborges</dc:creator>
  <cp:lastModifiedBy>saraborges</cp:lastModifiedBy>
  <cp:revision>16</cp:revision>
  <dcterms:created xsi:type="dcterms:W3CDTF">2021-08-21T15:23:05Z</dcterms:created>
  <dcterms:modified xsi:type="dcterms:W3CDTF">2021-09-08T15:56:50Z</dcterms:modified>
</cp:coreProperties>
</file>